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80" r:id="rId5"/>
    <p:sldId id="259" r:id="rId6"/>
    <p:sldId id="281" r:id="rId7"/>
    <p:sldId id="282" r:id="rId8"/>
    <p:sldId id="283" r:id="rId9"/>
    <p:sldId id="284" r:id="rId10"/>
    <p:sldId id="285" r:id="rId11"/>
    <p:sldId id="288" r:id="rId12"/>
    <p:sldId id="286" r:id="rId13"/>
    <p:sldId id="289" r:id="rId14"/>
    <p:sldId id="287" r:id="rId15"/>
    <p:sldId id="261" r:id="rId16"/>
    <p:sldId id="262" r:id="rId17"/>
    <p:sldId id="279" r:id="rId18"/>
    <p:sldId id="273" r:id="rId19"/>
    <p:sldId id="274" r:id="rId20"/>
    <p:sldId id="271" r:id="rId21"/>
    <p:sldId id="268" r:id="rId22"/>
    <p:sldId id="275" r:id="rId23"/>
    <p:sldId id="276" r:id="rId24"/>
    <p:sldId id="278" r:id="rId25"/>
    <p:sldId id="269" r:id="rId26"/>
    <p:sldId id="277" r:id="rId27"/>
  </p:sldIdLst>
  <p:sldSz cx="12192000" cy="6858000"/>
  <p:notesSz cx="6858000" cy="9144000"/>
  <p:embeddedFontLst>
    <p:embeddedFont>
      <p:font typeface="나눔스퀘어 Bold" panose="020B0600000101010101" pitchFamily="50" charset="-127"/>
      <p:bold r:id="rId28"/>
    </p:embeddedFont>
    <p:embeddedFont>
      <p:font typeface="나눔스퀘어 ExtraBold" panose="020B0600000101010101" pitchFamily="50" charset="-127"/>
      <p:bold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956" userDrawn="1">
          <p15:clr>
            <a:srgbClr val="A4A3A4"/>
          </p15:clr>
        </p15:guide>
        <p15:guide id="4" pos="619" userDrawn="1">
          <p15:clr>
            <a:srgbClr val="A4A3A4"/>
          </p15:clr>
        </p15:guide>
        <p15:guide id="5" pos="370" userDrawn="1">
          <p15:clr>
            <a:srgbClr val="A4A3A4"/>
          </p15:clr>
        </p15:guide>
        <p15:guide id="6" pos="7310" userDrawn="1">
          <p15:clr>
            <a:srgbClr val="A4A3A4"/>
          </p15:clr>
        </p15:guide>
        <p15:guide id="7" orient="horz" pos="3838" userDrawn="1">
          <p15:clr>
            <a:srgbClr val="A4A3A4"/>
          </p15:clr>
        </p15:guide>
        <p15:guide id="8" pos="7061" userDrawn="1">
          <p15:clr>
            <a:srgbClr val="A4A3A4"/>
          </p15:clr>
        </p15:guide>
        <p15:guide id="9" orient="horz" pos="3385" userDrawn="1">
          <p15:clr>
            <a:srgbClr val="A4A3A4"/>
          </p15:clr>
        </p15:guide>
        <p15:guide id="10" orient="horz" pos="2387" userDrawn="1">
          <p15:clr>
            <a:srgbClr val="A4A3A4"/>
          </p15:clr>
        </p15:guide>
        <p15:guide id="11" orient="horz" pos="1185" userDrawn="1">
          <p15:clr>
            <a:srgbClr val="A4A3A4"/>
          </p15:clr>
        </p15:guide>
        <p15:guide id="12" pos="31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F1F9"/>
    <a:srgbClr val="565656"/>
    <a:srgbClr val="3D3C37"/>
    <a:srgbClr val="3E3D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32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282" y="96"/>
      </p:cViewPr>
      <p:guideLst>
        <p:guide orient="horz" pos="2160"/>
        <p:guide pos="3840"/>
        <p:guide orient="horz" pos="1956"/>
        <p:guide pos="619"/>
        <p:guide pos="370"/>
        <p:guide pos="7310"/>
        <p:guide orient="horz" pos="3838"/>
        <p:guide pos="7061"/>
        <p:guide orient="horz" pos="3385"/>
        <p:guide orient="horz" pos="2387"/>
        <p:guide orient="horz" pos="1185"/>
        <p:guide pos="31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4E238-FA00-46E0-8908-1CEC391340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A5750B-C393-4013-A86E-294C1F851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249D7E-AD98-4D81-9EC8-FE32F1F94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FBC532-D005-4FA2-A2AD-D70BD3D00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F68EE3-8C41-4B26-A664-3A03E3CA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75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5D375-8316-4647-AC55-D9073F30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86167B-4E65-43BD-9AFF-7207AA0E6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6C865-1B6D-4393-AC07-AFD05E399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F018EB-56DA-4C87-986C-15DC34119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346C3-739A-416F-9BAE-48E7E9C02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776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10B14A-8A36-4B89-88E9-F6066EE21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B818A9-3A39-4471-9FCB-8F6760BAD6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964C40-CF89-4CA8-AFEA-E12FE2776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2E4B4C-66AC-42E9-8AD0-6493EF20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B0EC8-9B78-464C-A80E-F212A590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98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B76A8-F3EF-47DD-8E86-A306FBDF7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E91045-170D-4923-BB12-00AAD0113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5C2F39-80CC-4ABA-97F5-56D4054E0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F9CFC-495B-49ED-AB25-3D73EA013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44FDDE-E665-4E81-8E40-AE633C71B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383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55F62-038B-4EBC-8F78-1D8CA7CC2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EBCB24-388B-491D-BE88-787B9EB53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8FE813-FF3F-4008-A590-960D1F8BA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85513-9051-4690-8B27-80C90F3D0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BBB5F2-CB8B-43C2-B3BD-CB0C6A6C3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368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BAC05-E8F1-411A-8E74-A57A9D5B1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48DD4A-A088-4F76-886F-33679C9E5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282EB7-2DE8-4C63-AE9F-6DA027FCE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F1D430-1BF9-4054-AFB5-7D3FEBAA8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9012F0-C3A6-4EAC-9342-AF810C1F2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7C362-8B1B-4E6E-B0AE-3A351280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12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5AA2F-CEEA-4109-864A-E2771AF1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0784CA-9767-4B87-A5D5-B030BFC6B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960FE3-9CD8-42F9-BB30-0B369960C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CBF88E0-15E7-4609-841E-732090DFC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86DFCF-1B44-4DC6-951C-261C5593CD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FE0BA9-A66B-4E27-B1BA-1DDA082C2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55704A-BFE3-415A-B92F-D746978EA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B47F352-4694-4627-B85A-0A7777721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55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B85D0-3F74-4724-BDCB-E5A21B900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1F0741-1482-4806-AD68-43053BADC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18B091-27E3-43B0-BD84-9A3FA535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48F987-7EB3-4D6B-B730-617C83870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58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F700E08-CFC7-4CA5-BE11-CDF651FAA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CE6DD1-25FD-4003-A8E5-32A51D1F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72E913-DE5F-4FDF-9BCB-CE2A97B79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709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0470A-B5A2-40B6-8EB8-9528FFAD2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14432-5ADE-4701-86EE-BCBDB9C68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C9F321-0112-4CB0-96D8-2D9240C2C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52E308-6B5B-49A0-A4EE-5900AFBD4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8BA686-15A6-4921-B818-C6AB0DAE0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C10C75-7112-49CC-95D0-1AE069140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87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4D22C-3999-434F-B50E-8961BD1C9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7BF27EB-1D22-4F31-80DA-4DCCD6BAC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A74EAF-ABEC-4590-B017-934B2F110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6C8C02-E59F-46DB-916D-298E83FF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0C19E0-E909-4C45-AB6A-BFCA6DCF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A394AC-1AA5-426B-9842-E6E5CA5D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584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DF35D8-485C-4FC7-87A4-B1D45D39D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8E1C97-6FD6-4909-AE52-E7EE0EA6E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7A4C33-4EF9-4F33-92FB-1859F2237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874C3-A76D-4101-BD7C-C355453C543E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AECD5-A82B-4CC8-8AA5-4978A5EF2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8B4468-4FF7-42E4-9D53-CE0FCFB841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52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2.wdp"/><Relationship Id="rId7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608DD8-32E7-4FA7-B1CA-99DCAE14B157}"/>
              </a:ext>
            </a:extLst>
          </p:cNvPr>
          <p:cNvSpPr txBox="1"/>
          <p:nvPr/>
        </p:nvSpPr>
        <p:spPr>
          <a:xfrm>
            <a:off x="559320" y="1699763"/>
            <a:ext cx="48386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원신 재화 밸런스 분석</a:t>
            </a: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ACEEFC09-2747-4E90-A08D-DBCA82D44518}"/>
              </a:ext>
            </a:extLst>
          </p:cNvPr>
          <p:cNvSpPr/>
          <p:nvPr/>
        </p:nvSpPr>
        <p:spPr>
          <a:xfrm>
            <a:off x="8991600" y="142875"/>
            <a:ext cx="3038475" cy="6572250"/>
          </a:xfrm>
          <a:custGeom>
            <a:avLst/>
            <a:gdLst>
              <a:gd name="connsiteX0" fmla="*/ 758468 w 3038475"/>
              <a:gd name="connsiteY0" fmla="*/ 0 h 6572250"/>
              <a:gd name="connsiteX1" fmla="*/ 3038475 w 3038475"/>
              <a:gd name="connsiteY1" fmla="*/ 0 h 6572250"/>
              <a:gd name="connsiteX2" fmla="*/ 3038475 w 3038475"/>
              <a:gd name="connsiteY2" fmla="*/ 6572250 h 6572250"/>
              <a:gd name="connsiteX3" fmla="*/ 0 w 3038475"/>
              <a:gd name="connsiteY3" fmla="*/ 6572250 h 6572250"/>
              <a:gd name="connsiteX4" fmla="*/ 0 w 3038475"/>
              <a:gd name="connsiteY4" fmla="*/ 2672480 h 6572250"/>
              <a:gd name="connsiteX5" fmla="*/ 129764 w 3038475"/>
              <a:gd name="connsiteY5" fmla="*/ 2592036 h 6572250"/>
              <a:gd name="connsiteX6" fmla="*/ 1130653 w 3038475"/>
              <a:gd name="connsiteY6" fmla="*/ 971527 h 6572250"/>
              <a:gd name="connsiteX7" fmla="*/ 836895 w 3038475"/>
              <a:gd name="connsiteY7" fmla="*/ 106800 h 6572250"/>
              <a:gd name="connsiteX8" fmla="*/ 0 w 3038475"/>
              <a:gd name="connsiteY8" fmla="*/ 0 h 6572250"/>
              <a:gd name="connsiteX9" fmla="*/ 500 w 3038475"/>
              <a:gd name="connsiteY9" fmla="*/ 0 h 6572250"/>
              <a:gd name="connsiteX10" fmla="*/ 500 w 3038475"/>
              <a:gd name="connsiteY10" fmla="*/ 225428 h 6572250"/>
              <a:gd name="connsiteX11" fmla="*/ 229556 w 3038475"/>
              <a:gd name="connsiteY11" fmla="*/ 154670 h 6572250"/>
              <a:gd name="connsiteX12" fmla="*/ 0 w 3038475"/>
              <a:gd name="connsiteY12" fmla="*/ 228297 h 657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38475" h="6572250">
                <a:moveTo>
                  <a:pt x="758468" y="0"/>
                </a:moveTo>
                <a:lnTo>
                  <a:pt x="3038475" y="0"/>
                </a:lnTo>
                <a:lnTo>
                  <a:pt x="3038475" y="6572250"/>
                </a:lnTo>
                <a:lnTo>
                  <a:pt x="0" y="6572250"/>
                </a:lnTo>
                <a:lnTo>
                  <a:pt x="0" y="2672480"/>
                </a:lnTo>
                <a:lnTo>
                  <a:pt x="129764" y="2592036"/>
                </a:lnTo>
                <a:cubicBezTo>
                  <a:pt x="794728" y="2153308"/>
                  <a:pt x="1146449" y="1566970"/>
                  <a:pt x="1130653" y="971527"/>
                </a:cubicBezTo>
                <a:cubicBezTo>
                  <a:pt x="1122921" y="680052"/>
                  <a:pt x="1027123" y="386393"/>
                  <a:pt x="836895" y="106800"/>
                </a:cubicBezTo>
                <a:close/>
                <a:moveTo>
                  <a:pt x="0" y="0"/>
                </a:moveTo>
                <a:lnTo>
                  <a:pt x="500" y="0"/>
                </a:lnTo>
                <a:lnTo>
                  <a:pt x="500" y="225428"/>
                </a:lnTo>
                <a:lnTo>
                  <a:pt x="229556" y="154670"/>
                </a:lnTo>
                <a:lnTo>
                  <a:pt x="0" y="228297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A23A8565-EB38-4334-8F76-419081D917ED}"/>
              </a:ext>
            </a:extLst>
          </p:cNvPr>
          <p:cNvSpPr/>
          <p:nvPr/>
        </p:nvSpPr>
        <p:spPr>
          <a:xfrm rot="5400000">
            <a:off x="4274069" y="-2419352"/>
            <a:ext cx="4552952" cy="7143751"/>
          </a:xfrm>
          <a:prstGeom prst="arc">
            <a:avLst>
              <a:gd name="adj1" fmla="val 15133019"/>
              <a:gd name="adj2" fmla="val 20672384"/>
            </a:avLst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15C59E3-6CC3-4049-A2CD-282D83E24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6" r="11405"/>
          <a:stretch/>
        </p:blipFill>
        <p:spPr bwMode="auto">
          <a:xfrm>
            <a:off x="4933950" y="0"/>
            <a:ext cx="7143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액자 5">
            <a:extLst>
              <a:ext uri="{FF2B5EF4-FFF2-40B4-BE49-F238E27FC236}">
                <a16:creationId xmlns:a16="http://schemas.microsoft.com/office/drawing/2014/main" id="{A4651CF3-3C94-44CD-9953-849DE8AC67CD}"/>
              </a:ext>
            </a:extLst>
          </p:cNvPr>
          <p:cNvSpPr/>
          <p:nvPr/>
        </p:nvSpPr>
        <p:spPr>
          <a:xfrm>
            <a:off x="161925" y="95250"/>
            <a:ext cx="11915775" cy="6619875"/>
          </a:xfrm>
          <a:prstGeom prst="frame">
            <a:avLst>
              <a:gd name="adj1" fmla="val 701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12E0D6-F127-4934-8743-E016D0C59118}"/>
              </a:ext>
            </a:extLst>
          </p:cNvPr>
          <p:cNvSpPr txBox="1"/>
          <p:nvPr/>
        </p:nvSpPr>
        <p:spPr>
          <a:xfrm>
            <a:off x="559320" y="2615684"/>
            <a:ext cx="3133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401264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758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무과금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4BBC5D9-23D7-414C-8DCF-90AE3B522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82" y="1881456"/>
            <a:ext cx="4940935" cy="277927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759B996-F4F2-4EF0-B17E-6AAC46E3BB6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3183" y="1881456"/>
            <a:ext cx="4940935" cy="27792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AB251B-7FE5-4C5E-856C-D8364E62013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 한 달 초기화 시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B2F965-ADDD-4E93-971E-CB61BE52A2C5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미션 한 달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2600690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758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무과금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3792F9-7193-4093-A2A6-E7677E6B5A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44" y="2735902"/>
            <a:ext cx="1386196" cy="13861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EB8930-C2D5-46F8-A2EB-F584109465D3}"/>
              </a:ext>
            </a:extLst>
          </p:cNvPr>
          <p:cNvSpPr txBox="1"/>
          <p:nvPr/>
        </p:nvSpPr>
        <p:spPr>
          <a:xfrm>
            <a:off x="9023112" y="3167390"/>
            <a:ext cx="21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4" name="Picture 2" descr="arrow pictogram 이미지 검색결과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407907" y="2745913"/>
            <a:ext cx="1376185" cy="13761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34565" y="3366844"/>
            <a:ext cx="1276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endParaRPr lang="ko-KR" altLang="en-US" sz="4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0" name="자유형 29"/>
          <p:cNvSpPr/>
          <p:nvPr/>
        </p:nvSpPr>
        <p:spPr>
          <a:xfrm>
            <a:off x="1479167" y="1897856"/>
            <a:ext cx="2787145" cy="3062287"/>
          </a:xfrm>
          <a:custGeom>
            <a:avLst/>
            <a:gdLst>
              <a:gd name="connsiteX0" fmla="*/ 291857 w 2787145"/>
              <a:gd name="connsiteY0" fmla="*/ 981537 h 3062287"/>
              <a:gd name="connsiteX1" fmla="*/ 291857 w 2787145"/>
              <a:gd name="connsiteY1" fmla="*/ 2795587 h 3062287"/>
              <a:gd name="connsiteX2" fmla="*/ 2495289 w 2787145"/>
              <a:gd name="connsiteY2" fmla="*/ 2795587 h 3062287"/>
              <a:gd name="connsiteX3" fmla="*/ 2495289 w 2787145"/>
              <a:gd name="connsiteY3" fmla="*/ 981537 h 3062287"/>
              <a:gd name="connsiteX4" fmla="*/ 418839 w 2787145"/>
              <a:gd name="connsiteY4" fmla="*/ 0 h 3062287"/>
              <a:gd name="connsiteX5" fmla="*/ 757929 w 2787145"/>
              <a:gd name="connsiteY5" fmla="*/ 0 h 3062287"/>
              <a:gd name="connsiteX6" fmla="*/ 757929 w 2787145"/>
              <a:gd name="connsiteY6" fmla="*/ 300037 h 3062287"/>
              <a:gd name="connsiteX7" fmla="*/ 2034279 w 2787145"/>
              <a:gd name="connsiteY7" fmla="*/ 300037 h 3062287"/>
              <a:gd name="connsiteX8" fmla="*/ 2034279 w 2787145"/>
              <a:gd name="connsiteY8" fmla="*/ 11360 h 3062287"/>
              <a:gd name="connsiteX9" fmla="*/ 2373369 w 2787145"/>
              <a:gd name="connsiteY9" fmla="*/ 11360 h 3062287"/>
              <a:gd name="connsiteX10" fmla="*/ 2373369 w 2787145"/>
              <a:gd name="connsiteY10" fmla="*/ 300037 h 3062287"/>
              <a:gd name="connsiteX11" fmla="*/ 2507743 w 2787145"/>
              <a:gd name="connsiteY11" fmla="*/ 300037 h 3062287"/>
              <a:gd name="connsiteX12" fmla="*/ 2787145 w 2787145"/>
              <a:gd name="connsiteY12" fmla="*/ 579439 h 3062287"/>
              <a:gd name="connsiteX13" fmla="*/ 2787145 w 2787145"/>
              <a:gd name="connsiteY13" fmla="*/ 2782885 h 3062287"/>
              <a:gd name="connsiteX14" fmla="*/ 2507743 w 2787145"/>
              <a:gd name="connsiteY14" fmla="*/ 3062287 h 3062287"/>
              <a:gd name="connsiteX15" fmla="*/ 279402 w 2787145"/>
              <a:gd name="connsiteY15" fmla="*/ 3062287 h 3062287"/>
              <a:gd name="connsiteX16" fmla="*/ 0 w 2787145"/>
              <a:gd name="connsiteY16" fmla="*/ 2782885 h 3062287"/>
              <a:gd name="connsiteX17" fmla="*/ 0 w 2787145"/>
              <a:gd name="connsiteY17" fmla="*/ 579439 h 3062287"/>
              <a:gd name="connsiteX18" fmla="*/ 279402 w 2787145"/>
              <a:gd name="connsiteY18" fmla="*/ 300037 h 3062287"/>
              <a:gd name="connsiteX19" fmla="*/ 418839 w 2787145"/>
              <a:gd name="connsiteY19" fmla="*/ 300037 h 3062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787145" h="3062287">
                <a:moveTo>
                  <a:pt x="291857" y="981537"/>
                </a:moveTo>
                <a:lnTo>
                  <a:pt x="291857" y="2795587"/>
                </a:lnTo>
                <a:lnTo>
                  <a:pt x="2495289" y="2795587"/>
                </a:lnTo>
                <a:lnTo>
                  <a:pt x="2495289" y="981537"/>
                </a:lnTo>
                <a:close/>
                <a:moveTo>
                  <a:pt x="418839" y="0"/>
                </a:moveTo>
                <a:lnTo>
                  <a:pt x="757929" y="0"/>
                </a:lnTo>
                <a:lnTo>
                  <a:pt x="757929" y="300037"/>
                </a:lnTo>
                <a:lnTo>
                  <a:pt x="2034279" y="300037"/>
                </a:lnTo>
                <a:lnTo>
                  <a:pt x="2034279" y="11360"/>
                </a:lnTo>
                <a:lnTo>
                  <a:pt x="2373369" y="11360"/>
                </a:lnTo>
                <a:lnTo>
                  <a:pt x="2373369" y="300037"/>
                </a:lnTo>
                <a:lnTo>
                  <a:pt x="2507743" y="300037"/>
                </a:lnTo>
                <a:cubicBezTo>
                  <a:pt x="2662052" y="300037"/>
                  <a:pt x="2787145" y="425130"/>
                  <a:pt x="2787145" y="579439"/>
                </a:cubicBezTo>
                <a:lnTo>
                  <a:pt x="2787145" y="2782885"/>
                </a:lnTo>
                <a:cubicBezTo>
                  <a:pt x="2787145" y="2937194"/>
                  <a:pt x="2662052" y="3062287"/>
                  <a:pt x="2507743" y="3062287"/>
                </a:cubicBezTo>
                <a:lnTo>
                  <a:pt x="279402" y="3062287"/>
                </a:lnTo>
                <a:cubicBezTo>
                  <a:pt x="125093" y="3062287"/>
                  <a:pt x="0" y="2937194"/>
                  <a:pt x="0" y="2782885"/>
                </a:cubicBezTo>
                <a:lnTo>
                  <a:pt x="0" y="579439"/>
                </a:lnTo>
                <a:cubicBezTo>
                  <a:pt x="0" y="425130"/>
                  <a:pt x="125093" y="300037"/>
                  <a:pt x="279402" y="300037"/>
                </a:cubicBezTo>
                <a:lnTo>
                  <a:pt x="418839" y="3000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624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6570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4BBC5D9-23D7-414C-8DCF-90AE3B522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82" y="1881456"/>
            <a:ext cx="4940935" cy="27792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9B2F965-ADDD-4E93-971E-CB61BE52A2C5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미션 한 달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759B996-F4F2-4EF0-B17E-6AAC46E3BB6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3183" y="1881456"/>
            <a:ext cx="4940935" cy="27792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AB251B-7FE5-4C5E-856C-D8364E62013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 한 달 초기화 시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3630658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6570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4BBC5D9-23D7-414C-8DCF-90AE3B522C0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25532" y="1881188"/>
            <a:ext cx="4940935" cy="27792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9B2F965-ADDD-4E93-971E-CB61BE52A2C5}"/>
              </a:ext>
            </a:extLst>
          </p:cNvPr>
          <p:cNvSpPr txBox="1"/>
          <p:nvPr/>
        </p:nvSpPr>
        <p:spPr>
          <a:xfrm>
            <a:off x="406372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 한 달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802838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6570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C3C9C0-8873-4746-B37D-86FDF3658504}"/>
              </a:ext>
            </a:extLst>
          </p:cNvPr>
          <p:cNvSpPr txBox="1"/>
          <p:nvPr/>
        </p:nvSpPr>
        <p:spPr>
          <a:xfrm>
            <a:off x="8577799" y="3167389"/>
            <a:ext cx="2631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026" name="Picture 2" descr="arrow pictogram 이미지 검색결과"/>
          <p:cNvPicPr>
            <a:picLocks noChangeAspect="1" noChangeArrowheads="1"/>
          </p:cNvPicPr>
          <p:nvPr/>
        </p:nvPicPr>
        <p:blipFill>
          <a:blip r:embed="rId2" cstate="hq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407907" y="2745913"/>
            <a:ext cx="1376185" cy="13761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33792F9-7193-4093-A2A6-E7677E6B5A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44" y="2735902"/>
            <a:ext cx="1386196" cy="138619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234565" y="3366844"/>
            <a:ext cx="1276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endParaRPr lang="ko-KR" altLang="en-US" sz="4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1479167" y="1897856"/>
            <a:ext cx="2787145" cy="3062287"/>
          </a:xfrm>
          <a:custGeom>
            <a:avLst/>
            <a:gdLst>
              <a:gd name="connsiteX0" fmla="*/ 291857 w 2787145"/>
              <a:gd name="connsiteY0" fmla="*/ 981537 h 3062287"/>
              <a:gd name="connsiteX1" fmla="*/ 291857 w 2787145"/>
              <a:gd name="connsiteY1" fmla="*/ 2795587 h 3062287"/>
              <a:gd name="connsiteX2" fmla="*/ 2495289 w 2787145"/>
              <a:gd name="connsiteY2" fmla="*/ 2795587 h 3062287"/>
              <a:gd name="connsiteX3" fmla="*/ 2495289 w 2787145"/>
              <a:gd name="connsiteY3" fmla="*/ 981537 h 3062287"/>
              <a:gd name="connsiteX4" fmla="*/ 418839 w 2787145"/>
              <a:gd name="connsiteY4" fmla="*/ 0 h 3062287"/>
              <a:gd name="connsiteX5" fmla="*/ 757929 w 2787145"/>
              <a:gd name="connsiteY5" fmla="*/ 0 h 3062287"/>
              <a:gd name="connsiteX6" fmla="*/ 757929 w 2787145"/>
              <a:gd name="connsiteY6" fmla="*/ 300037 h 3062287"/>
              <a:gd name="connsiteX7" fmla="*/ 2034279 w 2787145"/>
              <a:gd name="connsiteY7" fmla="*/ 300037 h 3062287"/>
              <a:gd name="connsiteX8" fmla="*/ 2034279 w 2787145"/>
              <a:gd name="connsiteY8" fmla="*/ 11360 h 3062287"/>
              <a:gd name="connsiteX9" fmla="*/ 2373369 w 2787145"/>
              <a:gd name="connsiteY9" fmla="*/ 11360 h 3062287"/>
              <a:gd name="connsiteX10" fmla="*/ 2373369 w 2787145"/>
              <a:gd name="connsiteY10" fmla="*/ 300037 h 3062287"/>
              <a:gd name="connsiteX11" fmla="*/ 2507743 w 2787145"/>
              <a:gd name="connsiteY11" fmla="*/ 300037 h 3062287"/>
              <a:gd name="connsiteX12" fmla="*/ 2787145 w 2787145"/>
              <a:gd name="connsiteY12" fmla="*/ 579439 h 3062287"/>
              <a:gd name="connsiteX13" fmla="*/ 2787145 w 2787145"/>
              <a:gd name="connsiteY13" fmla="*/ 2782885 h 3062287"/>
              <a:gd name="connsiteX14" fmla="*/ 2507743 w 2787145"/>
              <a:gd name="connsiteY14" fmla="*/ 3062287 h 3062287"/>
              <a:gd name="connsiteX15" fmla="*/ 279402 w 2787145"/>
              <a:gd name="connsiteY15" fmla="*/ 3062287 h 3062287"/>
              <a:gd name="connsiteX16" fmla="*/ 0 w 2787145"/>
              <a:gd name="connsiteY16" fmla="*/ 2782885 h 3062287"/>
              <a:gd name="connsiteX17" fmla="*/ 0 w 2787145"/>
              <a:gd name="connsiteY17" fmla="*/ 579439 h 3062287"/>
              <a:gd name="connsiteX18" fmla="*/ 279402 w 2787145"/>
              <a:gd name="connsiteY18" fmla="*/ 300037 h 3062287"/>
              <a:gd name="connsiteX19" fmla="*/ 418839 w 2787145"/>
              <a:gd name="connsiteY19" fmla="*/ 300037 h 3062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787145" h="3062287">
                <a:moveTo>
                  <a:pt x="291857" y="981537"/>
                </a:moveTo>
                <a:lnTo>
                  <a:pt x="291857" y="2795587"/>
                </a:lnTo>
                <a:lnTo>
                  <a:pt x="2495289" y="2795587"/>
                </a:lnTo>
                <a:lnTo>
                  <a:pt x="2495289" y="981537"/>
                </a:lnTo>
                <a:close/>
                <a:moveTo>
                  <a:pt x="418839" y="0"/>
                </a:moveTo>
                <a:lnTo>
                  <a:pt x="757929" y="0"/>
                </a:lnTo>
                <a:lnTo>
                  <a:pt x="757929" y="300037"/>
                </a:lnTo>
                <a:lnTo>
                  <a:pt x="2034279" y="300037"/>
                </a:lnTo>
                <a:lnTo>
                  <a:pt x="2034279" y="11360"/>
                </a:lnTo>
                <a:lnTo>
                  <a:pt x="2373369" y="11360"/>
                </a:lnTo>
                <a:lnTo>
                  <a:pt x="2373369" y="300037"/>
                </a:lnTo>
                <a:lnTo>
                  <a:pt x="2507743" y="300037"/>
                </a:lnTo>
                <a:cubicBezTo>
                  <a:pt x="2662052" y="300037"/>
                  <a:pt x="2787145" y="425130"/>
                  <a:pt x="2787145" y="579439"/>
                </a:cubicBezTo>
                <a:lnTo>
                  <a:pt x="2787145" y="2782885"/>
                </a:lnTo>
                <a:cubicBezTo>
                  <a:pt x="2787145" y="2937194"/>
                  <a:pt x="2662052" y="3062287"/>
                  <a:pt x="2507743" y="3062287"/>
                </a:cubicBezTo>
                <a:lnTo>
                  <a:pt x="279402" y="3062287"/>
                </a:lnTo>
                <a:cubicBezTo>
                  <a:pt x="125093" y="3062287"/>
                  <a:pt x="0" y="2937194"/>
                  <a:pt x="0" y="2782885"/>
                </a:cubicBezTo>
                <a:lnTo>
                  <a:pt x="0" y="579439"/>
                </a:lnTo>
                <a:cubicBezTo>
                  <a:pt x="0" y="425130"/>
                  <a:pt x="125093" y="300037"/>
                  <a:pt x="279402" y="300037"/>
                </a:cubicBezTo>
                <a:lnTo>
                  <a:pt x="418839" y="3000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2667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Output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원신 등불의 초대 기원">
            <a:extLst>
              <a:ext uri="{FF2B5EF4-FFF2-40B4-BE49-F238E27FC236}">
                <a16:creationId xmlns:a16="http://schemas.microsoft.com/office/drawing/2014/main" id="{ACF449A8-CCB9-4B5E-AE23-17584E3D2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79" y="1890713"/>
            <a:ext cx="4952831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원신 신의주조 7기">
            <a:extLst>
              <a:ext uri="{FF2B5EF4-FFF2-40B4-BE49-F238E27FC236}">
                <a16:creationId xmlns:a16="http://schemas.microsoft.com/office/drawing/2014/main" id="{69B48507-D104-4283-9492-B3F050808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1612" y="1890713"/>
            <a:ext cx="4979603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7A0B04-07FF-49EF-83AD-F8307EF9DA63}"/>
              </a:ext>
            </a:extLst>
          </p:cNvPr>
          <p:cNvSpPr txBox="1"/>
          <p:nvPr/>
        </p:nvSpPr>
        <p:spPr>
          <a:xfrm>
            <a:off x="1773324" y="471782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기원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0CF041-CB47-4D63-8C94-925D2A2B8F8A}"/>
              </a:ext>
            </a:extLst>
          </p:cNvPr>
          <p:cNvSpPr txBox="1"/>
          <p:nvPr/>
        </p:nvSpPr>
        <p:spPr>
          <a:xfrm>
            <a:off x="8120949" y="471782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기원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1CD8E-9C63-4ACD-9C43-FEE89731EFF5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9E24BE-34A7-4085-9977-94FC2D9ED4CC}"/>
              </a:ext>
            </a:extLst>
          </p:cNvPr>
          <p:cNvSpPr txBox="1"/>
          <p:nvPr/>
        </p:nvSpPr>
        <p:spPr>
          <a:xfrm>
            <a:off x="3072441" y="5626219"/>
            <a:ext cx="604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당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소모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90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 시 확정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획득</a:t>
            </a:r>
          </a:p>
        </p:txBody>
      </p:sp>
    </p:spTree>
    <p:extLst>
      <p:ext uri="{BB962C8B-B14F-4D97-AF65-F5344CB8AC3E}">
        <p14:creationId xmlns:p14="http://schemas.microsoft.com/office/powerpoint/2010/main" val="3846862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8207BF26-2B75-4A8F-B06E-9CEDD87C9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834" y="1890713"/>
            <a:ext cx="5880331" cy="33076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BD55EB-2D0C-4E33-9AB5-40D76A50D03F}"/>
              </a:ext>
            </a:extLst>
          </p:cNvPr>
          <p:cNvSpPr txBox="1"/>
          <p:nvPr/>
        </p:nvSpPr>
        <p:spPr>
          <a:xfrm>
            <a:off x="982661" y="5769659"/>
            <a:ext cx="10226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엔드 컨텐츠인 나선 비경에서 최종적으로 필요한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덱을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구성하기 까지를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1~4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현재 존재하는 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캐릭터에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무기를 착용해 주는 것을 최종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기준</a:t>
            </a:r>
          </a:p>
        </p:txBody>
      </p:sp>
    </p:spTree>
    <p:extLst>
      <p:ext uri="{BB962C8B-B14F-4D97-AF65-F5344CB8AC3E}">
        <p14:creationId xmlns:p14="http://schemas.microsoft.com/office/powerpoint/2010/main" val="2264513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ADC792-A9C1-4EFE-AD14-4337DE706904}"/>
              </a:ext>
            </a:extLst>
          </p:cNvPr>
          <p:cNvSpPr txBox="1"/>
          <p:nvPr/>
        </p:nvSpPr>
        <p:spPr>
          <a:xfrm>
            <a:off x="3746102" y="1881188"/>
            <a:ext cx="4699796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1.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 입문 단계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2.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 입문 단계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PLC 3.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 err="1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 심화 단계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4.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 err="1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 종결 단계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5.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PLC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종결 단계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선정한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1517227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 과금 유저의 경우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CC2682A9-4F48-42B8-8F2F-ECA2C627F8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4" r="10647"/>
          <a:stretch/>
        </p:blipFill>
        <p:spPr bwMode="auto">
          <a:xfrm>
            <a:off x="5682459" y="1751183"/>
            <a:ext cx="6509541" cy="5106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404284"/>
              </p:ext>
            </p:extLst>
          </p:nvPr>
        </p:nvGraphicFramePr>
        <p:xfrm>
          <a:off x="982659" y="1890715"/>
          <a:ext cx="3960816" cy="24204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0272">
                  <a:extLst>
                    <a:ext uri="{9D8B030D-6E8A-4147-A177-3AD203B41FA5}">
                      <a16:colId xmlns:a16="http://schemas.microsoft.com/office/drawing/2014/main" val="142340470"/>
                    </a:ext>
                  </a:extLst>
                </a:gridCol>
                <a:gridCol w="1320272">
                  <a:extLst>
                    <a:ext uri="{9D8B030D-6E8A-4147-A177-3AD203B41FA5}">
                      <a16:colId xmlns:a16="http://schemas.microsoft.com/office/drawing/2014/main" val="1449503621"/>
                    </a:ext>
                  </a:extLst>
                </a:gridCol>
                <a:gridCol w="1320272">
                  <a:extLst>
                    <a:ext uri="{9D8B030D-6E8A-4147-A177-3AD203B41FA5}">
                      <a16:colId xmlns:a16="http://schemas.microsoft.com/office/drawing/2014/main" val="1934603932"/>
                    </a:ext>
                  </a:extLst>
                </a:gridCol>
              </a:tblGrid>
              <a:tr h="403416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100" u="none" strike="noStrike" dirty="0">
                          <a:effectLst/>
                        </a:rPr>
                        <a:t>무 </a:t>
                      </a:r>
                      <a:r>
                        <a:rPr lang="ko-KR" altLang="en-US" sz="2100" u="none" strike="noStrike" dirty="0" err="1">
                          <a:effectLst/>
                        </a:rPr>
                        <a:t>과금</a:t>
                      </a:r>
                      <a:r>
                        <a:rPr lang="ko-KR" altLang="en-US" sz="2100" u="none" strike="noStrike" dirty="0">
                          <a:effectLst/>
                        </a:rPr>
                        <a:t> </a:t>
                      </a:r>
                      <a:r>
                        <a:rPr lang="en-US" sz="2100" u="none" strike="noStrike" dirty="0">
                          <a:effectLst/>
                        </a:rPr>
                        <a:t>PLC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557896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1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28800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5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50929886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2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57600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20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1155292398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3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115200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39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3144297693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 dirty="0">
                          <a:effectLst/>
                        </a:rPr>
                        <a:t>4</a:t>
                      </a:r>
                      <a:r>
                        <a:rPr lang="ko-KR" altLang="en-US" sz="2100" u="none" strike="noStrike" dirty="0">
                          <a:effectLst/>
                        </a:rPr>
                        <a:t>차 </a:t>
                      </a:r>
                      <a:r>
                        <a:rPr lang="en-US" sz="2100" u="none" strike="noStrike" dirty="0">
                          <a:effectLst/>
                        </a:rPr>
                        <a:t>PLC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230400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77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2452932785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5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345600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116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177077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8151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유저의 경우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0F24156-1EB1-4BF5-845D-B13823DD1C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5" r="16720" b="3366"/>
          <a:stretch/>
        </p:blipFill>
        <p:spPr bwMode="auto">
          <a:xfrm>
            <a:off x="6095999" y="230832"/>
            <a:ext cx="6096001" cy="66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756866"/>
              </p:ext>
            </p:extLst>
          </p:nvPr>
        </p:nvGraphicFramePr>
        <p:xfrm>
          <a:off x="982663" y="1890713"/>
          <a:ext cx="3960813" cy="24241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0271">
                  <a:extLst>
                    <a:ext uri="{9D8B030D-6E8A-4147-A177-3AD203B41FA5}">
                      <a16:colId xmlns:a16="http://schemas.microsoft.com/office/drawing/2014/main" val="1683417013"/>
                    </a:ext>
                  </a:extLst>
                </a:gridCol>
                <a:gridCol w="1320271">
                  <a:extLst>
                    <a:ext uri="{9D8B030D-6E8A-4147-A177-3AD203B41FA5}">
                      <a16:colId xmlns:a16="http://schemas.microsoft.com/office/drawing/2014/main" val="3768687570"/>
                    </a:ext>
                  </a:extLst>
                </a:gridCol>
                <a:gridCol w="1320271">
                  <a:extLst>
                    <a:ext uri="{9D8B030D-6E8A-4147-A177-3AD203B41FA5}">
                      <a16:colId xmlns:a16="http://schemas.microsoft.com/office/drawing/2014/main" val="3699552963"/>
                    </a:ext>
                  </a:extLst>
                </a:gridCol>
              </a:tblGrid>
              <a:tr h="404019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100" u="none" strike="noStrike" dirty="0">
                          <a:effectLst/>
                        </a:rPr>
                        <a:t>월 정액 </a:t>
                      </a:r>
                      <a:r>
                        <a:rPr lang="en-US" sz="2100" u="none" strike="noStrike" dirty="0">
                          <a:effectLst/>
                        </a:rPr>
                        <a:t>PLC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942956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1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28800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 3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2000450851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2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57600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9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3923926267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3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115200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19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891134951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4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230400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39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2527182139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5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345600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58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2512172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589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691279-268B-4944-A532-B72066025F3A}"/>
              </a:ext>
            </a:extLst>
          </p:cNvPr>
          <p:cNvSpPr txBox="1"/>
          <p:nvPr/>
        </p:nvSpPr>
        <p:spPr>
          <a:xfrm>
            <a:off x="2962275" y="1276350"/>
            <a:ext cx="6267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0F23E1E-2B14-487C-89A8-2949EEAE8470}"/>
              </a:ext>
            </a:extLst>
          </p:cNvPr>
          <p:cNvCxnSpPr/>
          <p:nvPr/>
        </p:nvCxnSpPr>
        <p:spPr>
          <a:xfrm>
            <a:off x="1419225" y="2619375"/>
            <a:ext cx="9360000" cy="0"/>
          </a:xfrm>
          <a:prstGeom prst="line">
            <a:avLst/>
          </a:prstGeom>
          <a:ln w="317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C784D1B8-C38F-4765-B885-C45FCC970271}"/>
              </a:ext>
            </a:extLst>
          </p:cNvPr>
          <p:cNvSpPr/>
          <p:nvPr/>
        </p:nvSpPr>
        <p:spPr>
          <a:xfrm>
            <a:off x="99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1EA1CCB-F08F-4207-BBEF-3F8D1A145AB5}"/>
              </a:ext>
            </a:extLst>
          </p:cNvPr>
          <p:cNvSpPr/>
          <p:nvPr/>
        </p:nvSpPr>
        <p:spPr>
          <a:xfrm>
            <a:off x="1035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EE2C4B7-CD51-42A4-B29B-753B883D90A9}"/>
              </a:ext>
            </a:extLst>
          </p:cNvPr>
          <p:cNvSpPr/>
          <p:nvPr/>
        </p:nvSpPr>
        <p:spPr>
          <a:xfrm>
            <a:off x="411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A3830EC-C29B-45B4-8271-151FA5279152}"/>
              </a:ext>
            </a:extLst>
          </p:cNvPr>
          <p:cNvSpPr/>
          <p:nvPr/>
        </p:nvSpPr>
        <p:spPr>
          <a:xfrm>
            <a:off x="723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10A969-5FA9-40D2-BE80-2DEA30076CF1}"/>
              </a:ext>
            </a:extLst>
          </p:cNvPr>
          <p:cNvSpPr txBox="1"/>
          <p:nvPr/>
        </p:nvSpPr>
        <p:spPr>
          <a:xfrm>
            <a:off x="295274" y="4268747"/>
            <a:ext cx="2247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E6DD16-9D57-47A6-ADE1-0157B7CD02B8}"/>
              </a:ext>
            </a:extLst>
          </p:cNvPr>
          <p:cNvSpPr txBox="1"/>
          <p:nvPr/>
        </p:nvSpPr>
        <p:spPr>
          <a:xfrm>
            <a:off x="3415274" y="4268747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 &amp; Output</a:t>
            </a:r>
            <a:endParaRPr lang="ko-KR" altLang="en-US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17124-8E37-4643-972F-E16B97D58121}"/>
              </a:ext>
            </a:extLst>
          </p:cNvPr>
          <p:cNvSpPr txBox="1"/>
          <p:nvPr/>
        </p:nvSpPr>
        <p:spPr>
          <a:xfrm>
            <a:off x="9655274" y="4279819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기획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F8D6E-279A-40A7-A3C5-BF61EDF5BE61}"/>
              </a:ext>
            </a:extLst>
          </p:cNvPr>
          <p:cNvSpPr txBox="1"/>
          <p:nvPr/>
        </p:nvSpPr>
        <p:spPr>
          <a:xfrm>
            <a:off x="6535274" y="4325985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1638170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AB6EB51-1E97-4D53-93E8-4266490DB8C0}"/>
              </a:ext>
            </a:extLst>
          </p:cNvPr>
          <p:cNvSpPr txBox="1"/>
          <p:nvPr/>
        </p:nvSpPr>
        <p:spPr>
          <a:xfrm>
            <a:off x="982663" y="1893952"/>
            <a:ext cx="106219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유저와 무 과금 유저가 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도달하는 시간은 큰 차이가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있는 것을 확인 할 수 있었으며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정액인 </a:t>
            </a:r>
            <a:r>
              <a:rPr lang="ko-KR" altLang="en-US" sz="28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축복은 무 과금 유저에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비해서 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정도의 재화를 더 획득할 수 있다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총평</a:t>
            </a:r>
          </a:p>
        </p:txBody>
      </p:sp>
    </p:spTree>
    <p:extLst>
      <p:ext uri="{BB962C8B-B14F-4D97-AF65-F5344CB8AC3E}">
        <p14:creationId xmlns:p14="http://schemas.microsoft.com/office/powerpoint/2010/main" val="1372160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C1C90A-BB54-4EF8-A7AF-EDB322A14E21}"/>
              </a:ext>
            </a:extLst>
          </p:cNvPr>
          <p:cNvSpPr txBox="1"/>
          <p:nvPr/>
        </p:nvSpPr>
        <p:spPr>
          <a:xfrm>
            <a:off x="982663" y="1892311"/>
            <a:ext cx="4699796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25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약한 레진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50000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구성이 되어 있는 상품이며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캐릭터와 무기를 육성하는데 사용되는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아이템들을 묶은 패키지이다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2516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</a:t>
            </a:r>
            <a:r>
              <a:rPr lang="ko-KR" altLang="en-US" sz="90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가치 분석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C77C17-AF60-4D80-AAB9-004972D4E323}"/>
              </a:ext>
            </a:extLst>
          </p:cNvPr>
          <p:cNvSpPr txBox="1"/>
          <p:nvPr/>
        </p:nvSpPr>
        <p:spPr>
          <a:xfrm>
            <a:off x="982662" y="1890713"/>
            <a:ext cx="5113338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경험은 계시의 꽃에서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4~5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얻을 수 있고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레진을 소모하여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만들 수 있으며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장금의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꽃에서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획득 가능하다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토대로 대략적인 레진으로 환산하면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원행 보급 패키지는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환산 가능 하며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일간 자동 회복되는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9719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상품에 대한 총평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AAD439-0653-4E42-98CD-DE204C3BF39A}"/>
              </a:ext>
            </a:extLst>
          </p:cNvPr>
          <p:cNvSpPr txBox="1"/>
          <p:nvPr/>
        </p:nvSpPr>
        <p:spPr>
          <a:xfrm>
            <a:off x="982662" y="1890713"/>
            <a:ext cx="10621962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기존의 원행 보급 패키지는 돈은 있지만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급한 유저에게는 충분한 가치가 있다고 느껴진다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다만 무 과금 유저와 상품 구매자들 간의 간격을 줄이기 위하여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제한으로 판매를 함과 동시에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시간적인 가치를 중요시 하고 있다는 것을 알 수 있다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분석을 하였을 때는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일정도 차이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밖에 나지 않는다 생각을 하였으나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별로 없거나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혹은 단순 캐릭터 육성보다는 </a:t>
            </a:r>
            <a:r>
              <a:rPr lang="ko-KR" altLang="en-US" dirty="0" err="1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성유물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파밍에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시간을 더 쏟고 싶은 유저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에게는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충분한 가치가 있는 상품이다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그러나 육성에는 특성 레벨도 중요하기 때문에 이를 포함한 신규 상품을 기획 해보았다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73742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상품의 판매 시점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CB31BB-3A5B-41F6-B3AA-17A2EEF0E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"/>
          <a:stretch/>
        </p:blipFill>
        <p:spPr>
          <a:xfrm>
            <a:off x="1384186" y="1896855"/>
            <a:ext cx="9423628" cy="34955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F0F1D3-BB65-4388-A9A9-76A98CB7CFB1}"/>
              </a:ext>
            </a:extLst>
          </p:cNvPr>
          <p:cNvSpPr txBox="1"/>
          <p:nvPr/>
        </p:nvSpPr>
        <p:spPr>
          <a:xfrm>
            <a:off x="2041584" y="5632766"/>
            <a:ext cx="8108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지표를 분석 해 보았을 때 신규 캐릭터가 나오기 전 매출 하락이 뚜렷하여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이 시기의 매출을 보완하며 육성에 도움을 줄 상품을 기획</a:t>
            </a:r>
          </a:p>
        </p:txBody>
      </p:sp>
    </p:spTree>
    <p:extLst>
      <p:ext uri="{BB962C8B-B14F-4D97-AF65-F5344CB8AC3E}">
        <p14:creationId xmlns:p14="http://schemas.microsoft.com/office/powerpoint/2010/main" val="6538212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 기획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2" y="1890713"/>
            <a:ext cx="4699796" cy="212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미덕 공유 패키지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돌파 재료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0912B8D-7A5D-4563-A29B-A282730327F7}"/>
              </a:ext>
            </a:extLst>
          </p:cNvPr>
          <p:cNvGrpSpPr/>
          <p:nvPr/>
        </p:nvGrpSpPr>
        <p:grpSpPr>
          <a:xfrm>
            <a:off x="8011426" y="1881188"/>
            <a:ext cx="2503619" cy="1829322"/>
            <a:chOff x="7871459" y="1700533"/>
            <a:chExt cx="2503619" cy="1829322"/>
          </a:xfrm>
        </p:grpSpPr>
        <p:pic>
          <p:nvPicPr>
            <p:cNvPr id="1030" name="Picture 6" descr="원신-정사각-배경-영웅의 경험">
              <a:extLst>
                <a:ext uri="{FF2B5EF4-FFF2-40B4-BE49-F238E27FC236}">
                  <a16:creationId xmlns:a16="http://schemas.microsoft.com/office/drawing/2014/main" id="{7E6CE4CD-A3C3-48E8-B56D-298E7632A1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688" b="94531" l="9375" r="89844">
                          <a14:foregroundMark x1="18750" y1="15625" x2="18750" y2="15625"/>
                          <a14:foregroundMark x1="21875" y1="14844" x2="60938" y2="11719"/>
                          <a14:foregroundMark x1="60938" y1="11719" x2="73438" y2="35156"/>
                          <a14:foregroundMark x1="57813" y1="4688" x2="57813" y2="4688"/>
                          <a14:foregroundMark x1="31250" y1="11719" x2="31250" y2="11719"/>
                          <a14:foregroundMark x1="40625" y1="9375" x2="40625" y2="9375"/>
                          <a14:foregroundMark x1="45313" y1="8594" x2="45313" y2="8594"/>
                          <a14:foregroundMark x1="49219" y1="7813" x2="49219" y2="7813"/>
                          <a14:foregroundMark x1="48438" y1="89844" x2="48438" y2="89844"/>
                          <a14:foregroundMark x1="46875" y1="94531" x2="46875" y2="9453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1733" y="1700533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원신-정사각-투명-「자유」의 ...">
              <a:extLst>
                <a:ext uri="{FF2B5EF4-FFF2-40B4-BE49-F238E27FC236}">
                  <a16:creationId xmlns:a16="http://schemas.microsoft.com/office/drawing/2014/main" id="{FB96F412-3828-4EE0-B850-B9723A081C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1459" y="1994201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원신-정사각-배경-서리의 핵">
              <a:extLst>
                <a:ext uri="{FF2B5EF4-FFF2-40B4-BE49-F238E27FC236}">
                  <a16:creationId xmlns:a16="http://schemas.microsoft.com/office/drawing/2014/main" id="{70DE1763-D489-4E9D-B039-D2D1C4F5CE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686385">
              <a:off x="8839424" y="1834390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59171CD-DAE5-47B3-82E6-8F0F687AF7D5}"/>
              </a:ext>
            </a:extLst>
          </p:cNvPr>
          <p:cNvSpPr txBox="1"/>
          <p:nvPr/>
        </p:nvSpPr>
        <p:spPr>
          <a:xfrm>
            <a:off x="8011426" y="4162403"/>
            <a:ext cx="2821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급속 육성 패키지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DCE3FA5-2E7E-44A6-8252-FA61DE3F83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545" y="3710410"/>
            <a:ext cx="403157" cy="403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11869D-9C55-45B8-94C3-563FFB2AF9B0}"/>
              </a:ext>
            </a:extLst>
          </p:cNvPr>
          <p:cNvSpPr txBox="1"/>
          <p:nvPr/>
        </p:nvSpPr>
        <p:spPr>
          <a:xfrm>
            <a:off x="9021951" y="373280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980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501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2" y="728118"/>
            <a:ext cx="1274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</a:t>
            </a:r>
            <a:r>
              <a:rPr lang="ko-KR" altLang="en-US" sz="90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기획 이유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2" y="1892153"/>
            <a:ext cx="10621962" cy="351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광물을 제외하고 특성 책을 넣은 신규 상품을 기획하게 된 이유는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자체의 성장에 더 중점을 둔 패키지가 필요하다고 여겨졌고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그에 따라 특성 책과 캐릭터 돌파의 핵심 재료를 묶은 패키지를 구상 하였고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동일한 가격이며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 책과 캐릭터 돌파 재료를 추가 한 대신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마법 광물과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제외 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그리고 이 패키지는 캐릭터가 출시 하기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전부터 선행 판매를 함으로써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캐릭터의 </a:t>
            </a:r>
            <a:r>
              <a:rPr lang="ko-KR" altLang="en-US" sz="24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 이전 매출이 떨어지는 것을 방지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할 수 있고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캐릭터에 대한 기대감을 올릴 수 있을 것으로 예상 된다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0566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9ED525D-CE35-49A3-A501-43901664DAB6}"/>
              </a:ext>
            </a:extLst>
          </p:cNvPr>
          <p:cNvSpPr txBox="1"/>
          <p:nvPr/>
        </p:nvSpPr>
        <p:spPr>
          <a:xfrm>
            <a:off x="2678368" y="4753976"/>
            <a:ext cx="2698501" cy="1529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창세의 결정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과금으로만 구매 할 수 있는 재화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원석과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1:1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교환이 가능하며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개당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원의 가치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지님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ED35F1-0689-4231-A83A-FF8AD8CF891A}"/>
              </a:ext>
            </a:extLst>
          </p:cNvPr>
          <p:cNvSpPr txBox="1"/>
          <p:nvPr/>
        </p:nvSpPr>
        <p:spPr>
          <a:xfrm>
            <a:off x="6675434" y="4753976"/>
            <a:ext cx="3422466" cy="1206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상품을 제외한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상품을 구매 할 수 있는 재화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8A312C-477A-45AB-A45E-8CD4D75E86D0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D9CB1C01-5453-40E1-8D5B-AF02C6F51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713" r="801"/>
          <a:stretch/>
        </p:blipFill>
        <p:spPr>
          <a:xfrm>
            <a:off x="2678368" y="1412875"/>
            <a:ext cx="2838200" cy="292716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9DD125-1930-4C7E-BDEE-C81DF1880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434" y="1412875"/>
            <a:ext cx="3119181" cy="304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54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862EAB-C8A1-45EF-816C-53C82273419A}"/>
              </a:ext>
            </a:extLst>
          </p:cNvPr>
          <p:cNvSpPr txBox="1"/>
          <p:nvPr/>
        </p:nvSpPr>
        <p:spPr>
          <a:xfrm>
            <a:off x="6749922" y="4221201"/>
            <a:ext cx="30110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만남의 인연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교환이 가능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상시 뽑기용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사용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성에 대한 천장은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연차로 낮으나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캐릭터가 섞여 나오기 때문에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원하는 것을 뽑기 어려움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8A312C-477A-45AB-A45E-8CD4D75E86D0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E68B2C7-60D1-4B5C-AAFC-B996DEB62A76}"/>
              </a:ext>
            </a:extLst>
          </p:cNvPr>
          <p:cNvSpPr txBox="1"/>
          <p:nvPr/>
        </p:nvSpPr>
        <p:spPr>
          <a:xfrm>
            <a:off x="2756691" y="4221201"/>
            <a:ext cx="3011096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뒤얽힌 인연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교환이 가능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픽업 뽑기용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사용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픽업 캐릭터를 확정으로 뽑기 위해서는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180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연차가 필요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CC3800-4858-4A37-9B90-40ED0BFA7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691" y="1412875"/>
            <a:ext cx="2329188" cy="25482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5A3C2CC-41DC-458C-961A-C96F1FDC15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" t="648"/>
          <a:stretch/>
        </p:blipFill>
        <p:spPr>
          <a:xfrm>
            <a:off x="6978771" y="1412875"/>
            <a:ext cx="2456538" cy="254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7C36701-4CFE-427D-A800-6DFA216D9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611" y="1887075"/>
            <a:ext cx="4950507" cy="278466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69F6120-0863-4FA5-AAA6-F5340BC34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7882" y="1889743"/>
            <a:ext cx="4941018" cy="2779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89856A-6B5F-4719-BE94-9F15FCE10A51}"/>
              </a:ext>
            </a:extLst>
          </p:cNvPr>
          <p:cNvSpPr txBox="1"/>
          <p:nvPr/>
        </p:nvSpPr>
        <p:spPr>
          <a:xfrm>
            <a:off x="1891229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E51286-0BEE-44DA-B91A-3DBBBC254156}"/>
              </a:ext>
            </a:extLst>
          </p:cNvPr>
          <p:cNvSpPr txBox="1"/>
          <p:nvPr/>
        </p:nvSpPr>
        <p:spPr>
          <a:xfrm>
            <a:off x="8337752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 보상</a:t>
            </a:r>
          </a:p>
        </p:txBody>
      </p:sp>
    </p:spTree>
    <p:extLst>
      <p:ext uri="{BB962C8B-B14F-4D97-AF65-F5344CB8AC3E}">
        <p14:creationId xmlns:p14="http://schemas.microsoft.com/office/powerpoint/2010/main" val="1577587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0959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8AA72BF9-5664-4661-9BEF-2D9B6C3E29C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2593" y="1886938"/>
            <a:ext cx="4941018" cy="277932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곳곳에 존재하는 보물 상자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4870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B8D7A-67D2-4BE8-9ECA-8CD416E89DD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등급에 따른 일회성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1075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7882" y="1887351"/>
            <a:ext cx="4949040" cy="2783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370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0959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비경 클리어 시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2720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B8D7A-67D2-4BE8-9ECA-8CD416E89DD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업적을 포함한 모든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7387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8D3227C-FEE5-4EF0-9E98-83BF963020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0" r="10927" b="14326"/>
          <a:stretch/>
        </p:blipFill>
        <p:spPr>
          <a:xfrm>
            <a:off x="597883" y="1881600"/>
            <a:ext cx="4941482" cy="277932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71ACFFB-841F-45E5-A612-0E12243C9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638" y="1886946"/>
            <a:ext cx="4940991" cy="277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395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만남의 인연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돌파 보상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B8D7A-67D2-4BE8-9ECA-8CD416E89DD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 보상을 포함한 모든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792518-135C-4C14-9839-94B0C109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82" y="1886972"/>
            <a:ext cx="4940958" cy="277928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C0D4A56-016C-47AB-95F3-13C0B37FE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607" y="1886938"/>
            <a:ext cx="4941018" cy="277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64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1" y="728118"/>
            <a:ext cx="189006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뒤얽힌 인연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보상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인동의 나무 레벨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792518-135C-4C14-9839-94B0C10993F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8405" y="1886946"/>
            <a:ext cx="4940958" cy="277928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25EBCBE-E8CD-4E0A-9225-105062768A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4626068"/>
            <a:ext cx="1386219" cy="138621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33792F9-7193-4093-A2A6-E7677E6B5A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44" y="2735902"/>
            <a:ext cx="1386196" cy="138619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481A7B6-70FB-477A-BCF4-7130BC77C8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845714"/>
            <a:ext cx="1386219" cy="138621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A0F80AD-A593-4938-80F5-37AA69517737}"/>
              </a:ext>
            </a:extLst>
          </p:cNvPr>
          <p:cNvSpPr txBox="1"/>
          <p:nvPr/>
        </p:nvSpPr>
        <p:spPr>
          <a:xfrm>
            <a:off x="9052240" y="1277213"/>
            <a:ext cx="2157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16,052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EB8930-C2D5-46F8-A2EB-F584109465D3}"/>
              </a:ext>
            </a:extLst>
          </p:cNvPr>
          <p:cNvSpPr txBox="1"/>
          <p:nvPr/>
        </p:nvSpPr>
        <p:spPr>
          <a:xfrm>
            <a:off x="9023112" y="3167390"/>
            <a:ext cx="21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118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8C467E-5484-456E-953D-A70B077C6168}"/>
              </a:ext>
            </a:extLst>
          </p:cNvPr>
          <p:cNvSpPr txBox="1"/>
          <p:nvPr/>
        </p:nvSpPr>
        <p:spPr>
          <a:xfrm>
            <a:off x="10180950" y="5057567"/>
            <a:ext cx="10283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8" name="Picture 2" descr="arrow pictogram 이미지 검색결과"/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057644" y="2735902"/>
            <a:ext cx="1376185" cy="13761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3453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3219</TotalTime>
  <Words>941</Words>
  <Application>Microsoft Office PowerPoint</Application>
  <PresentationFormat>와이드스크린</PresentationFormat>
  <Paragraphs>208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나눔스퀘어 Bold</vt:lpstr>
      <vt:lpstr>Arial</vt:lpstr>
      <vt:lpstr>나눔스퀘어 ExtraBold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Atents</cp:lastModifiedBy>
  <cp:revision>215</cp:revision>
  <dcterms:created xsi:type="dcterms:W3CDTF">2021-02-09T05:46:39Z</dcterms:created>
  <dcterms:modified xsi:type="dcterms:W3CDTF">2021-02-19T04:00:08Z</dcterms:modified>
</cp:coreProperties>
</file>

<file path=docProps/thumbnail.jpeg>
</file>